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0" r:id="rId5"/>
    <p:sldId id="261" r:id="rId6"/>
    <p:sldId id="258" r:id="rId7"/>
    <p:sldId id="263" r:id="rId8"/>
    <p:sldId id="264" r:id="rId9"/>
    <p:sldId id="259"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8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it-IT" smtClean="0"/>
              <a:t>Fare clic per modificare stile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16/03/15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it-IT" smtClean="0"/>
              <a:t>Fare clic per modificare stile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16/03/15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magine sopra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it-IT" smtClean="0"/>
              <a:t>Fare clic per modificare stile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16/03/15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Immagini sopra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it-IT" smtClean="0"/>
              <a:t>Fare clic per modificare stile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16/03/15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Immagini con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16/03/15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stile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Immagini con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16/03/15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stile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16/03/15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it-IT" smtClean="0"/>
              <a:t>Fare clic per modificare stile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16/03/15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16/03/15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titolo con 3 immagini">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it-IT" smtClean="0"/>
              <a:t>Fare clic per modificare stile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16/03/15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it-IT" smtClean="0"/>
              <a:t>Fare clic per modificare stile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A4A6734C-E115-4BC5-9FB0-F9BF6FABFDA0}" type="datetimeFigureOut">
              <a:rPr lang="en-US" smtClean="0"/>
              <a:t>16/03/15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it-IT" smtClean="0"/>
              <a:t>Fare clic per modificare stile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16/03/15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16/03/15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‹n.›</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16/03/15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16/03/15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it-IT" smtClean="0"/>
              <a:t>Fare clic per modificare stile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16/03/15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it-IT" smtClean="0"/>
              <a:t>Fare clic per modificare stile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16/03/15</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500" y="2688765"/>
            <a:ext cx="8001000" cy="1412402"/>
          </a:xfrm>
        </p:spPr>
        <p:txBody>
          <a:bodyPr/>
          <a:lstStyle/>
          <a:p>
            <a:r>
              <a:rPr lang="it-IT" dirty="0" smtClean="0"/>
              <a:t>VITTORIO ALFIERI</a:t>
            </a:r>
            <a:br>
              <a:rPr lang="it-IT" dirty="0" smtClean="0"/>
            </a:br>
            <a:r>
              <a:rPr lang="it-IT" dirty="0" smtClean="0"/>
              <a:t>(Asti, 1749-1803)</a:t>
            </a:r>
            <a:endParaRPr lang="it-IT" dirty="0"/>
          </a:p>
        </p:txBody>
      </p:sp>
      <p:sp>
        <p:nvSpPr>
          <p:cNvPr id="3" name="Sottotitolo 2"/>
          <p:cNvSpPr>
            <a:spLocks noGrp="1"/>
          </p:cNvSpPr>
          <p:nvPr>
            <p:ph type="subTitle" idx="1"/>
          </p:nvPr>
        </p:nvSpPr>
        <p:spPr/>
        <p:txBody>
          <a:bodyPr/>
          <a:lstStyle/>
          <a:p>
            <a:r>
              <a:rPr lang="it-IT" i="1" dirty="0" smtClean="0"/>
              <a:t>Io sempre incalzato dalla smania dell’andare</a:t>
            </a:r>
            <a:endParaRPr lang="it-IT" i="1" dirty="0"/>
          </a:p>
        </p:txBody>
      </p:sp>
    </p:spTree>
    <p:extLst>
      <p:ext uri="{BB962C8B-B14F-4D97-AF65-F5344CB8AC3E}">
        <p14:creationId xmlns:p14="http://schemas.microsoft.com/office/powerpoint/2010/main" val="41988112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err="1" smtClean="0"/>
              <a:t>Zacinto</a:t>
            </a:r>
            <a:r>
              <a:rPr lang="it-IT" sz="4400" dirty="0"/>
              <a:t> </a:t>
            </a:r>
            <a:r>
              <a:rPr lang="it-IT" sz="4400" dirty="0" smtClean="0"/>
              <a:t>1778 – Londra 1827</a:t>
            </a:r>
            <a:endParaRPr lang="it-IT" sz="4400" dirty="0"/>
          </a:p>
        </p:txBody>
      </p:sp>
      <p:sp>
        <p:nvSpPr>
          <p:cNvPr id="3" name="Segnaposto contenuto 2"/>
          <p:cNvSpPr>
            <a:spLocks noGrp="1"/>
          </p:cNvSpPr>
          <p:nvPr>
            <p:ph idx="1"/>
          </p:nvPr>
        </p:nvSpPr>
        <p:spPr/>
        <p:txBody>
          <a:bodyPr/>
          <a:lstStyle/>
          <a:p>
            <a:pPr algn="just"/>
            <a:r>
              <a:rPr lang="it-IT" dirty="0" smtClean="0"/>
              <a:t>Nasce a </a:t>
            </a:r>
            <a:r>
              <a:rPr lang="it-IT" dirty="0" err="1" smtClean="0"/>
              <a:t>Zante</a:t>
            </a:r>
            <a:r>
              <a:rPr lang="it-IT" dirty="0" smtClean="0"/>
              <a:t>, isola del mar Ionio e possedimento della Repubblica di Venezia, da padre veneziano e madre greca.</a:t>
            </a:r>
          </a:p>
          <a:p>
            <a:pPr algn="just"/>
            <a:r>
              <a:rPr lang="it-IT" dirty="0" smtClean="0"/>
              <a:t>Si stabilisce a Venezia nel 1792 e prende a frequentare biblioteche e salotti, spinto dal desiderio di emergere in un ambiente intellettuale vivacissimo, legato alle discussioni sui temi della Rivoluzione.</a:t>
            </a:r>
          </a:p>
          <a:p>
            <a:pPr algn="just"/>
            <a:r>
              <a:rPr lang="it-IT" dirty="0" smtClean="0"/>
              <a:t>Frequenta il salotto di Isabella </a:t>
            </a:r>
            <a:r>
              <a:rPr lang="it-IT" dirty="0" err="1" smtClean="0"/>
              <a:t>Teotochi</a:t>
            </a:r>
            <a:r>
              <a:rPr lang="it-IT" dirty="0" smtClean="0"/>
              <a:t> </a:t>
            </a:r>
            <a:r>
              <a:rPr lang="it-IT" dirty="0" err="1" smtClean="0"/>
              <a:t>Albrizzi</a:t>
            </a:r>
            <a:r>
              <a:rPr lang="it-IT" dirty="0" smtClean="0"/>
              <a:t> e conosce Ippolito </a:t>
            </a:r>
            <a:r>
              <a:rPr lang="it-IT" dirty="0" err="1" smtClean="0"/>
              <a:t>Pindemonte</a:t>
            </a:r>
            <a:r>
              <a:rPr lang="it-IT" dirty="0"/>
              <a:t> </a:t>
            </a:r>
            <a:r>
              <a:rPr lang="it-IT" dirty="0" smtClean="0"/>
              <a:t>e Melchiorre </a:t>
            </a:r>
            <a:r>
              <a:rPr lang="it-IT" dirty="0" err="1" smtClean="0"/>
              <a:t>Cesarotti</a:t>
            </a:r>
            <a:r>
              <a:rPr lang="it-IT" dirty="0" smtClean="0"/>
              <a:t>.</a:t>
            </a:r>
            <a:endParaRPr lang="it-IT" dirty="0"/>
          </a:p>
        </p:txBody>
      </p:sp>
    </p:spTree>
    <p:extLst>
      <p:ext uri="{BB962C8B-B14F-4D97-AF65-F5344CB8AC3E}">
        <p14:creationId xmlns:p14="http://schemas.microsoft.com/office/powerpoint/2010/main" val="31088367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L’illusione napoleonica</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1796 – Arrivo in Italia delle truppe napoleoniche e pubblica l’ode </a:t>
            </a:r>
            <a:r>
              <a:rPr lang="it-IT" i="1" dirty="0" smtClean="0"/>
              <a:t>A Bonaparte liberatore.</a:t>
            </a:r>
          </a:p>
          <a:p>
            <a:pPr algn="just"/>
            <a:r>
              <a:rPr lang="it-IT" dirty="0" smtClean="0"/>
              <a:t>17 ottobre 1797 – Trattato di Campoformio. Smembra lo stato veneziano tra Francia, Austria e la Cisalpina. La prospettiva dell’occupazione austriaca di Venezia è motivo di profonda delusione. Nel novembre 1797 Foscolo prende la strada di Milano dove conosce Vincenzo Monti e Giuseppe Parini. Partecipa ad attività antinapoleoniche ed è costretto a scappare a Bologna. Pubblica </a:t>
            </a:r>
            <a:r>
              <a:rPr lang="it-IT" i="1" dirty="0" smtClean="0"/>
              <a:t>Vera storia di due amanti infelici ossia ultime lettere di Jacopo Ortis</a:t>
            </a:r>
            <a:r>
              <a:rPr lang="it-IT" dirty="0"/>
              <a:t> </a:t>
            </a:r>
            <a:r>
              <a:rPr lang="it-IT" dirty="0" smtClean="0"/>
              <a:t>( agosto 1799).</a:t>
            </a:r>
            <a:endParaRPr lang="it-IT" dirty="0"/>
          </a:p>
        </p:txBody>
      </p:sp>
    </p:spTree>
    <p:extLst>
      <p:ext uri="{BB962C8B-B14F-4D97-AF65-F5344CB8AC3E}">
        <p14:creationId xmlns:p14="http://schemas.microsoft.com/office/powerpoint/2010/main" val="17892355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giro per l’Italia</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Dal luglio 1799 al giugno 1800 a Genova. Scrive </a:t>
            </a:r>
            <a:r>
              <a:rPr lang="it-IT" i="1" dirty="0" smtClean="0"/>
              <a:t>l’ode A Luigia </a:t>
            </a:r>
            <a:r>
              <a:rPr lang="it-IT" i="1" dirty="0" err="1" smtClean="0"/>
              <a:t>Pallavicini</a:t>
            </a:r>
            <a:r>
              <a:rPr lang="it-IT" i="1" dirty="0" smtClean="0"/>
              <a:t> caduta da cavallo. </a:t>
            </a:r>
            <a:r>
              <a:rPr lang="it-IT" dirty="0" smtClean="0"/>
              <a:t>Torna poi a Milano</a:t>
            </a:r>
            <a:endParaRPr lang="it-IT" i="1" dirty="0" smtClean="0"/>
          </a:p>
          <a:p>
            <a:r>
              <a:rPr lang="it-IT" dirty="0" smtClean="0"/>
              <a:t>Dall’autunno del 1800 è a Firenze dove conosce Isabella Roncioni, musa ispiratrice della seconda stesura dell’Ortis.</a:t>
            </a:r>
          </a:p>
          <a:p>
            <a:r>
              <a:rPr lang="it-IT" dirty="0" smtClean="0"/>
              <a:t>Nel marzo del 1801 ritorna definitivamente  a Milano e vive un’intensa storia d’amore con Antonietta </a:t>
            </a:r>
            <a:r>
              <a:rPr lang="it-IT" dirty="0" err="1" smtClean="0"/>
              <a:t>Fagnani</a:t>
            </a:r>
            <a:r>
              <a:rPr lang="it-IT" dirty="0" smtClean="0"/>
              <a:t> Arese.</a:t>
            </a:r>
          </a:p>
          <a:p>
            <a:r>
              <a:rPr lang="it-IT" dirty="0" smtClean="0"/>
              <a:t>Nell’ottobre1802 pubblica la prima edizione completa di </a:t>
            </a:r>
            <a:r>
              <a:rPr lang="it-IT" i="1" dirty="0" smtClean="0"/>
              <a:t>Ultime lettere di Jacopo Ortis</a:t>
            </a:r>
            <a:r>
              <a:rPr lang="it-IT" dirty="0" smtClean="0"/>
              <a:t>.</a:t>
            </a:r>
          </a:p>
          <a:p>
            <a:r>
              <a:rPr lang="it-IT" dirty="0" smtClean="0"/>
              <a:t>Sempre nello stesso periodo esce l’edizione dei Sonetti ( 12 i più famosi “</a:t>
            </a:r>
            <a:r>
              <a:rPr lang="it-IT" i="1" dirty="0" smtClean="0"/>
              <a:t>Alla Sera</a:t>
            </a:r>
            <a:r>
              <a:rPr lang="it-IT" dirty="0" smtClean="0"/>
              <a:t>”, “</a:t>
            </a:r>
            <a:r>
              <a:rPr lang="it-IT" i="1" dirty="0" smtClean="0"/>
              <a:t>A </a:t>
            </a:r>
            <a:r>
              <a:rPr lang="it-IT" i="1" dirty="0" err="1" smtClean="0"/>
              <a:t>Zacinto</a:t>
            </a:r>
            <a:r>
              <a:rPr lang="it-IT" dirty="0" smtClean="0"/>
              <a:t>”, “</a:t>
            </a:r>
            <a:r>
              <a:rPr lang="it-IT" i="1" dirty="0" smtClean="0"/>
              <a:t>Alla musa</a:t>
            </a:r>
            <a:r>
              <a:rPr lang="it-IT" dirty="0" smtClean="0"/>
              <a:t>”, “</a:t>
            </a:r>
            <a:r>
              <a:rPr lang="it-IT" i="1" dirty="0" smtClean="0"/>
              <a:t>In morte del fratello Giovanni</a:t>
            </a:r>
            <a:r>
              <a:rPr lang="it-IT" dirty="0" smtClean="0"/>
              <a:t>”.</a:t>
            </a:r>
          </a:p>
          <a:p>
            <a:endParaRPr lang="it-IT" dirty="0"/>
          </a:p>
        </p:txBody>
      </p:sp>
    </p:spTree>
    <p:extLst>
      <p:ext uri="{BB962C8B-B14F-4D97-AF65-F5344CB8AC3E}">
        <p14:creationId xmlns:p14="http://schemas.microsoft.com/office/powerpoint/2010/main" val="234685020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In giro per l’Europa… poi in Italia e di nuovo in Europa</a:t>
            </a:r>
            <a:endParaRPr lang="it-IT" sz="4400" dirty="0"/>
          </a:p>
        </p:txBody>
      </p:sp>
      <p:sp>
        <p:nvSpPr>
          <p:cNvPr id="3" name="Segnaposto contenuto 2"/>
          <p:cNvSpPr>
            <a:spLocks noGrp="1"/>
          </p:cNvSpPr>
          <p:nvPr>
            <p:ph idx="1"/>
          </p:nvPr>
        </p:nvSpPr>
        <p:spPr/>
        <p:txBody>
          <a:bodyPr>
            <a:normAutofit fontScale="85000" lnSpcReduction="10000"/>
          </a:bodyPr>
          <a:lstStyle/>
          <a:p>
            <a:pPr algn="just"/>
            <a:r>
              <a:rPr lang="it-IT" dirty="0" smtClean="0"/>
              <a:t>Nel 1804 è in Francia al seguito delle truppe napoleoniche. Qui, da una relazione con l’inglese Fanny Hamilton, ha una figlia, Floriana.</a:t>
            </a:r>
          </a:p>
          <a:p>
            <a:pPr algn="just"/>
            <a:r>
              <a:rPr lang="it-IT" dirty="0" smtClean="0"/>
              <a:t>Nel marzo 1806 è di nuovo a Venezia sostando per un po’ a Parigi, dove conosce il giovane Alessandro Manzoni che ha pubblicato </a:t>
            </a:r>
            <a:r>
              <a:rPr lang="it-IT" i="1" dirty="0" smtClean="0"/>
              <a:t>In morte di </a:t>
            </a:r>
            <a:r>
              <a:rPr lang="it-IT" i="1" dirty="0"/>
              <a:t>C</a:t>
            </a:r>
            <a:r>
              <a:rPr lang="it-IT" i="1" dirty="0" smtClean="0"/>
              <a:t>arlo Imbonati.</a:t>
            </a:r>
          </a:p>
          <a:p>
            <a:pPr algn="just"/>
            <a:r>
              <a:rPr lang="it-IT" dirty="0" smtClean="0"/>
              <a:t>Alla fine del 1806 come annunciato a Isabella </a:t>
            </a:r>
            <a:r>
              <a:rPr lang="it-IT" dirty="0" err="1" smtClean="0"/>
              <a:t>Teotochi</a:t>
            </a:r>
            <a:r>
              <a:rPr lang="it-IT" dirty="0" smtClean="0"/>
              <a:t> </a:t>
            </a:r>
            <a:r>
              <a:rPr lang="it-IT" dirty="0" err="1" smtClean="0"/>
              <a:t>Albrizzi</a:t>
            </a:r>
            <a:r>
              <a:rPr lang="it-IT" dirty="0" smtClean="0"/>
              <a:t> aveva ultimato il Carme sepolcrale </a:t>
            </a:r>
            <a:r>
              <a:rPr lang="it-IT" i="1" dirty="0"/>
              <a:t>D</a:t>
            </a:r>
            <a:r>
              <a:rPr lang="it-IT" i="1" dirty="0" smtClean="0"/>
              <a:t>ei Sepolcri.</a:t>
            </a:r>
          </a:p>
          <a:p>
            <a:pPr algn="just"/>
            <a:r>
              <a:rPr lang="it-IT" dirty="0" smtClean="0"/>
              <a:t>Dal 1812 a Firenze </a:t>
            </a:r>
            <a:r>
              <a:rPr lang="it-IT" i="1" dirty="0" smtClean="0"/>
              <a:t>– Inno alle </a:t>
            </a:r>
            <a:r>
              <a:rPr lang="it-IT" dirty="0" smtClean="0"/>
              <a:t>grazie</a:t>
            </a:r>
          </a:p>
          <a:p>
            <a:pPr algn="just"/>
            <a:r>
              <a:rPr lang="it-IT" dirty="0" smtClean="0"/>
              <a:t>Dal 1816 è a Londra dove morirà nel 1827. Sepolto a </a:t>
            </a:r>
            <a:r>
              <a:rPr lang="it-IT" dirty="0" err="1"/>
              <a:t>T</a:t>
            </a:r>
            <a:r>
              <a:rPr lang="it-IT" dirty="0" err="1" smtClean="0"/>
              <a:t>urnham</a:t>
            </a:r>
            <a:r>
              <a:rPr lang="it-IT" dirty="0" smtClean="0"/>
              <a:t> Green, la salma sarà poi portata nel 1871 a santa Croce a Firenze.</a:t>
            </a:r>
            <a:endParaRPr lang="it-IT" dirty="0"/>
          </a:p>
        </p:txBody>
      </p:sp>
    </p:spTree>
    <p:extLst>
      <p:ext uri="{BB962C8B-B14F-4D97-AF65-F5344CB8AC3E}">
        <p14:creationId xmlns:p14="http://schemas.microsoft.com/office/powerpoint/2010/main" val="390734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Ultime lettere di Jacopo Ortis – Lettera del 15 maggio (1) </a:t>
            </a:r>
            <a:endParaRPr lang="it-IT" sz="4400" dirty="0"/>
          </a:p>
        </p:txBody>
      </p:sp>
      <p:sp>
        <p:nvSpPr>
          <p:cNvPr id="3" name="Segnaposto contenuto 2"/>
          <p:cNvSpPr>
            <a:spLocks noGrp="1"/>
          </p:cNvSpPr>
          <p:nvPr>
            <p:ph idx="1"/>
          </p:nvPr>
        </p:nvSpPr>
        <p:spPr>
          <a:xfrm>
            <a:off x="571500" y="1567072"/>
            <a:ext cx="8001000" cy="6581700"/>
          </a:xfrm>
        </p:spPr>
        <p:txBody>
          <a:bodyPr>
            <a:normAutofit fontScale="32500" lnSpcReduction="20000"/>
          </a:bodyPr>
          <a:lstStyle/>
          <a:p>
            <a:endParaRPr lang="it-IT" dirty="0"/>
          </a:p>
          <a:p>
            <a:pPr algn="just"/>
            <a:r>
              <a:rPr lang="it-IT" dirty="0"/>
              <a:t>   </a:t>
            </a:r>
            <a:r>
              <a:rPr lang="it-IT" sz="6400" dirty="0"/>
              <a:t>  </a:t>
            </a:r>
            <a:r>
              <a:rPr lang="it-IT" sz="6200" dirty="0"/>
              <a:t>Dopo quel bacio io son fatto divino. Le mie idee sono più alte e ridenti, il mio aspetto più </a:t>
            </a:r>
            <a:r>
              <a:rPr lang="it-IT" sz="6200" dirty="0" err="1"/>
              <a:t>gajo</a:t>
            </a:r>
            <a:r>
              <a:rPr lang="it-IT" sz="6200" dirty="0"/>
              <a:t>, il mio cuore più compassionevole. Mi pare che tutto s’abbellisca </a:t>
            </a:r>
            <a:r>
              <a:rPr lang="it-IT" sz="6200" dirty="0" err="1"/>
              <a:t>a’</a:t>
            </a:r>
            <a:r>
              <a:rPr lang="it-IT" sz="6200" dirty="0"/>
              <a:t> miei sguardi; il lamentar degli augelli, e il bisbiglio de’ zefiri fra le </a:t>
            </a:r>
            <a:r>
              <a:rPr lang="it-IT" sz="6200" dirty="0" err="1"/>
              <a:t>frondi</a:t>
            </a:r>
            <a:r>
              <a:rPr lang="it-IT" sz="6200" dirty="0"/>
              <a:t> son oggi più soavi che mai; le piante si fecondano, e i fiori si colorano sotto </a:t>
            </a:r>
            <a:r>
              <a:rPr lang="it-IT" sz="6200" dirty="0" err="1"/>
              <a:t>a’</a:t>
            </a:r>
            <a:r>
              <a:rPr lang="it-IT" sz="6200" dirty="0"/>
              <a:t> miei piedi; non fuggo più gli uomini, e tutta la Natura mi sembra mia. Il mio ingegno è tutto bellezza e armonia. Se dovessi scolpire o dipingere la Beltà, io sdegnando ogni modello terreno la troverei nella mia immaginazione. O Amore! le arti belle sono tue figlie; tu primo hai guidato su la terra la sacra poesia, solo alimento degli animi generosi che tramandano dalla solitudine i loro canti sovrumani sino alle più tarde generazioni, spronandole con le voci e co’ pensieri spirati dal cielo ad altissime imprese: tu raccendi ne’ nostri petti la sola virtù utile </a:t>
            </a:r>
            <a:r>
              <a:rPr lang="it-IT" sz="6200" dirty="0" err="1"/>
              <a:t>a’</a:t>
            </a:r>
            <a:r>
              <a:rPr lang="it-IT" sz="6200" dirty="0"/>
              <a:t> mortali, la Pietà, per cui sorride talvolta il labbro dell’infelice condannato ai sospiri: e per te rivive sempre il piacere fecondatore degli esseri, senza del quale tutto sarebbe caos e morte. Se tu fuggissi, la Terra diverrebbe ingrata; gli animali, nemici fra loro; il Sole, foco malefico; e il Mondo, pianto, terrore e distruzione universale.</a:t>
            </a:r>
          </a:p>
          <a:p>
            <a:pPr marL="0" indent="0" algn="just">
              <a:buNone/>
            </a:pPr>
            <a:r>
              <a:rPr lang="it-IT" sz="5600" dirty="0"/>
              <a:t>    </a:t>
            </a:r>
            <a:endParaRPr lang="it-IT" sz="5600" dirty="0"/>
          </a:p>
        </p:txBody>
      </p:sp>
    </p:spTree>
    <p:extLst>
      <p:ext uri="{BB962C8B-B14F-4D97-AF65-F5344CB8AC3E}">
        <p14:creationId xmlns:p14="http://schemas.microsoft.com/office/powerpoint/2010/main" val="203714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Lettera del 15 maggio (2)</a:t>
            </a:r>
            <a:endParaRPr lang="it-IT" sz="4400" dirty="0"/>
          </a:p>
        </p:txBody>
      </p:sp>
      <p:sp>
        <p:nvSpPr>
          <p:cNvPr id="3" name="Segnaposto contenuto 2"/>
          <p:cNvSpPr>
            <a:spLocks noGrp="1"/>
          </p:cNvSpPr>
          <p:nvPr>
            <p:ph idx="1"/>
          </p:nvPr>
        </p:nvSpPr>
        <p:spPr>
          <a:xfrm>
            <a:off x="571500" y="1633054"/>
            <a:ext cx="8001000" cy="5224946"/>
          </a:xfrm>
        </p:spPr>
        <p:txBody>
          <a:bodyPr>
            <a:normAutofit fontScale="25000" lnSpcReduction="20000"/>
          </a:bodyPr>
          <a:lstStyle/>
          <a:p>
            <a:pPr algn="just"/>
            <a:r>
              <a:rPr lang="it-IT" sz="6800" dirty="0"/>
              <a:t> </a:t>
            </a:r>
            <a:r>
              <a:rPr lang="it-IT" sz="8000" dirty="0"/>
              <a:t>Adesso che l’anima mia risplende di un tuo raggio, io dimentico le mie sventure; io rido delle minacce della fortuna, e rinunzio alle lusinghe dell’avvenire. - O Lorenzo! sto spesso </a:t>
            </a:r>
            <a:r>
              <a:rPr lang="it-IT" sz="8000" dirty="0" err="1"/>
              <a:t>sdrajato</a:t>
            </a:r>
            <a:r>
              <a:rPr lang="it-IT" sz="8000" dirty="0"/>
              <a:t> su la riva del lago de’ cinque fonti: mi sento vezzeggiare la faccia e le chiome dai venticelli che alitando </a:t>
            </a:r>
            <a:r>
              <a:rPr lang="it-IT" sz="8000" dirty="0" err="1"/>
              <a:t>sommovono</a:t>
            </a:r>
            <a:r>
              <a:rPr lang="it-IT" sz="8000" dirty="0"/>
              <a:t> l’erba, e allegrano i fiori, e increspano le limpide acque del lago. Lo credi tu? io delirando deliziosamente mi </a:t>
            </a:r>
            <a:r>
              <a:rPr lang="it-IT" sz="8000" dirty="0" err="1"/>
              <a:t>veggo</a:t>
            </a:r>
            <a:r>
              <a:rPr lang="it-IT" sz="8000" dirty="0"/>
              <a:t> dinanzi le Ninfe ignude, saltanti, inghirlandate di rose, e invoco in lor compagnia le Muse e l’Amore; e fuor dei rivi che cascano sonanti e spumosi, vedo uscir sino al petto con le chiome stillanti sparse su le spalle rugiadose, e con gli occhi ridenti le </a:t>
            </a:r>
            <a:r>
              <a:rPr lang="it-IT" sz="8000" dirty="0" err="1"/>
              <a:t>Najadi</a:t>
            </a:r>
            <a:r>
              <a:rPr lang="it-IT" sz="8000" dirty="0"/>
              <a:t>, amabili custodi delle fontane. </a:t>
            </a:r>
            <a:r>
              <a:rPr lang="it-IT" sz="8000" i="1" dirty="0"/>
              <a:t>Illusioni!</a:t>
            </a:r>
            <a:r>
              <a:rPr lang="it-IT" sz="8000" dirty="0"/>
              <a:t> grida il filosofo. - Or non è tutto illusione? tutto! Beati gli antichi che si </a:t>
            </a:r>
            <a:r>
              <a:rPr lang="it-IT" sz="8000" dirty="0" err="1"/>
              <a:t>credeano</a:t>
            </a:r>
            <a:r>
              <a:rPr lang="it-IT" sz="8000" dirty="0"/>
              <a:t> degni de’ baci delle immortali dive del cielo; che sacrificavano alla Bellezza e alle Grazie; che </a:t>
            </a:r>
            <a:r>
              <a:rPr lang="it-IT" sz="8000" dirty="0" err="1"/>
              <a:t>diffondeano</a:t>
            </a:r>
            <a:r>
              <a:rPr lang="it-IT" sz="8000" dirty="0"/>
              <a:t> lo splendore della divinità su le imperfezioni dell’uomo, e che trovavano il BELLO ed il VERO accarezzando gli idoli della lor fantasia! </a:t>
            </a:r>
            <a:r>
              <a:rPr lang="it-IT" sz="8000" i="1" dirty="0"/>
              <a:t>Illusioni!</a:t>
            </a:r>
            <a:r>
              <a:rPr lang="it-IT" sz="8000" dirty="0"/>
              <a:t> ma intanto senza di esse io non sentirei la vita che nel dolore, o (che mi spaventa ancor più) nella rigida e </a:t>
            </a:r>
            <a:r>
              <a:rPr lang="it-IT" sz="8000" dirty="0" err="1"/>
              <a:t>nojosa</a:t>
            </a:r>
            <a:r>
              <a:rPr lang="it-IT" sz="8000" dirty="0"/>
              <a:t> indolenza: e se questo cuore non vorrà più sentire, io me lo strapperò dal petto con le mie mani, e lo caccerò come un servo infedele</a:t>
            </a:r>
            <a:r>
              <a:rPr lang="it-IT" sz="6800" dirty="0"/>
              <a:t>.</a:t>
            </a:r>
          </a:p>
          <a:p>
            <a:endParaRPr lang="it-IT" dirty="0"/>
          </a:p>
        </p:txBody>
      </p:sp>
    </p:spTree>
    <p:extLst>
      <p:ext uri="{BB962C8B-B14F-4D97-AF65-F5344CB8AC3E}">
        <p14:creationId xmlns:p14="http://schemas.microsoft.com/office/powerpoint/2010/main" val="319198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Sentimento del “sublime”</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Esperienza di ciò che è senza misura, dell’infinitamente grande e dell’infinitamente potente. È l’esperienza dell’</a:t>
            </a:r>
            <a:r>
              <a:rPr lang="it-IT" b="1" dirty="0" smtClean="0"/>
              <a:t>in-finito</a:t>
            </a:r>
            <a:r>
              <a:rPr lang="it-IT" dirty="0" smtClean="0"/>
              <a:t>.</a:t>
            </a:r>
          </a:p>
          <a:p>
            <a:pPr algn="just"/>
            <a:r>
              <a:rPr lang="it-IT" b="1" dirty="0" smtClean="0"/>
              <a:t>Attraverso il sussulto della sproporzione</a:t>
            </a:r>
            <a:r>
              <a:rPr lang="it-IT" dirty="0" smtClean="0"/>
              <a:t>, della possibilità di perdersi (“</a:t>
            </a:r>
            <a:r>
              <a:rPr lang="it-IT" i="1" dirty="0" smtClean="0"/>
              <a:t>ove per poco il </a:t>
            </a:r>
            <a:r>
              <a:rPr lang="it-IT" i="1" dirty="0" err="1" smtClean="0"/>
              <a:t>cor</a:t>
            </a:r>
            <a:r>
              <a:rPr lang="it-IT" i="1" dirty="0" smtClean="0"/>
              <a:t> non si spaura</a:t>
            </a:r>
            <a:r>
              <a:rPr lang="it-IT" dirty="0" smtClean="0"/>
              <a:t>”) </a:t>
            </a:r>
            <a:r>
              <a:rPr lang="it-IT" b="1" dirty="0" smtClean="0"/>
              <a:t>si</a:t>
            </a:r>
            <a:r>
              <a:rPr lang="it-IT" dirty="0" smtClean="0"/>
              <a:t> </a:t>
            </a:r>
            <a:r>
              <a:rPr lang="it-IT" b="1" dirty="0" smtClean="0"/>
              <a:t>prepara l’inaspettata intuizione di un godimento </a:t>
            </a:r>
            <a:r>
              <a:rPr lang="it-IT" dirty="0" smtClean="0"/>
              <a:t>superiore a qualsiasi misura (“</a:t>
            </a:r>
            <a:r>
              <a:rPr lang="it-IT" i="1" dirty="0" smtClean="0"/>
              <a:t>e il naufragar m’è dolce in questo mar</a:t>
            </a:r>
            <a:r>
              <a:rPr lang="it-IT" dirty="0" smtClean="0"/>
              <a:t>”).</a:t>
            </a:r>
          </a:p>
          <a:p>
            <a:pPr algn="just"/>
            <a:r>
              <a:rPr lang="it-IT" dirty="0" smtClean="0"/>
              <a:t>Nel sublime accade </a:t>
            </a:r>
            <a:r>
              <a:rPr lang="it-IT" b="1" dirty="0" smtClean="0"/>
              <a:t>l’opposizione e insieme l’unità </a:t>
            </a:r>
            <a:r>
              <a:rPr lang="it-IT" dirty="0" smtClean="0"/>
              <a:t>dialettica </a:t>
            </a:r>
            <a:r>
              <a:rPr lang="it-IT" b="1" dirty="0" smtClean="0"/>
              <a:t>dei termini </a:t>
            </a:r>
            <a:r>
              <a:rPr lang="it-IT" b="1" i="1" dirty="0" smtClean="0"/>
              <a:t>finito</a:t>
            </a:r>
            <a:r>
              <a:rPr lang="it-IT" b="1" dirty="0" smtClean="0"/>
              <a:t> e </a:t>
            </a:r>
            <a:r>
              <a:rPr lang="it-IT" b="1" i="1" dirty="0" smtClean="0"/>
              <a:t>in-finito.</a:t>
            </a:r>
            <a:endParaRPr lang="it-IT" b="1" i="1" dirty="0"/>
          </a:p>
        </p:txBody>
      </p:sp>
    </p:spTree>
    <p:extLst>
      <p:ext uri="{BB962C8B-B14F-4D97-AF65-F5344CB8AC3E}">
        <p14:creationId xmlns:p14="http://schemas.microsoft.com/office/powerpoint/2010/main" val="395617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Volli, sempre fortissimamente volli</a:t>
            </a:r>
            <a:endParaRPr lang="it-IT" i="1" dirty="0"/>
          </a:p>
        </p:txBody>
      </p:sp>
      <p:pic>
        <p:nvPicPr>
          <p:cNvPr id="4" name="Segnaposto contenuto 3" descr="alfieri.jpg"/>
          <p:cNvPicPr>
            <a:picLocks noGrp="1" noChangeAspect="1"/>
          </p:cNvPicPr>
          <p:nvPr>
            <p:ph idx="1"/>
          </p:nvPr>
        </p:nvPicPr>
        <p:blipFill>
          <a:blip r:embed="rId2">
            <a:extLst>
              <a:ext uri="{28A0092B-C50C-407E-A947-70E740481C1C}">
                <a14:useLocalDpi xmlns:a14="http://schemas.microsoft.com/office/drawing/2010/main" val="0"/>
              </a:ext>
            </a:extLst>
          </a:blip>
          <a:srcRect l="-55567" r="-55567"/>
          <a:stretch>
            <a:fillRect/>
          </a:stretch>
        </p:blipFill>
        <p:spPr>
          <a:xfrm>
            <a:off x="571500" y="1747838"/>
            <a:ext cx="8001000" cy="4619625"/>
          </a:xfrm>
        </p:spPr>
      </p:pic>
    </p:spTree>
    <p:extLst>
      <p:ext uri="{BB962C8B-B14F-4D97-AF65-F5344CB8AC3E}">
        <p14:creationId xmlns:p14="http://schemas.microsoft.com/office/powerpoint/2010/main" val="23264698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sz="3600" i="1" dirty="0" smtClean="0"/>
              <a:t>Tacito </a:t>
            </a:r>
            <a:r>
              <a:rPr lang="it-IT" sz="3600" i="1" dirty="0" err="1" smtClean="0"/>
              <a:t>orror</a:t>
            </a:r>
            <a:r>
              <a:rPr lang="it-IT" sz="3600" i="1" dirty="0" smtClean="0"/>
              <a:t> di solitaria selva (1789)</a:t>
            </a:r>
            <a:endParaRPr lang="it-IT" sz="3600" i="1" dirty="0"/>
          </a:p>
        </p:txBody>
      </p:sp>
      <p:sp>
        <p:nvSpPr>
          <p:cNvPr id="6" name="Rettangolo 5"/>
          <p:cNvSpPr/>
          <p:nvPr/>
        </p:nvSpPr>
        <p:spPr>
          <a:xfrm>
            <a:off x="1402012" y="1417638"/>
            <a:ext cx="7170488" cy="5324535"/>
          </a:xfrm>
          <a:prstGeom prst="rect">
            <a:avLst/>
          </a:prstGeom>
        </p:spPr>
        <p:txBody>
          <a:bodyPr wrap="square">
            <a:spAutoFit/>
          </a:bodyPr>
          <a:lstStyle/>
          <a:p>
            <a:r>
              <a:rPr lang="it-IT" sz="2000" dirty="0"/>
              <a:t>Tacito </a:t>
            </a:r>
            <a:r>
              <a:rPr lang="it-IT" sz="2000" dirty="0" err="1"/>
              <a:t>orror</a:t>
            </a:r>
            <a:r>
              <a:rPr lang="it-IT" sz="2000" dirty="0"/>
              <a:t> di solitaria selva </a:t>
            </a:r>
          </a:p>
          <a:p>
            <a:r>
              <a:rPr lang="it-IT" sz="2000" dirty="0"/>
              <a:t>di sì </a:t>
            </a:r>
            <a:r>
              <a:rPr lang="it-IT" sz="2000" u="sng" dirty="0"/>
              <a:t>dolce tristezza </a:t>
            </a:r>
            <a:r>
              <a:rPr lang="it-IT" sz="2000" dirty="0"/>
              <a:t>il </a:t>
            </a:r>
            <a:r>
              <a:rPr lang="it-IT" sz="2000" dirty="0" err="1"/>
              <a:t>cor</a:t>
            </a:r>
            <a:r>
              <a:rPr lang="it-IT" sz="2000" dirty="0"/>
              <a:t> mi bea, </a:t>
            </a:r>
          </a:p>
          <a:p>
            <a:r>
              <a:rPr lang="it-IT" sz="2000" dirty="0"/>
              <a:t>che in essa al par di me non si ricrea </a:t>
            </a:r>
          </a:p>
          <a:p>
            <a:r>
              <a:rPr lang="it-IT" sz="2000" dirty="0"/>
              <a:t>tra’ figli suoi nessuna orrida belva. </a:t>
            </a:r>
          </a:p>
          <a:p>
            <a:endParaRPr lang="it-IT" sz="2000" dirty="0"/>
          </a:p>
          <a:p>
            <a:r>
              <a:rPr lang="it-IT" sz="2000" dirty="0"/>
              <a:t>E quanto addentro più il mio piè s’</a:t>
            </a:r>
            <a:r>
              <a:rPr lang="it-IT" sz="2000" dirty="0" err="1"/>
              <a:t>inselva</a:t>
            </a:r>
            <a:r>
              <a:rPr lang="it-IT" sz="2000" dirty="0"/>
              <a:t>, </a:t>
            </a:r>
          </a:p>
          <a:p>
            <a:r>
              <a:rPr lang="it-IT" sz="2000" dirty="0"/>
              <a:t>tanto più </a:t>
            </a:r>
            <a:r>
              <a:rPr lang="it-IT" sz="2000" u="sng" dirty="0"/>
              <a:t>calma e gioia </a:t>
            </a:r>
            <a:r>
              <a:rPr lang="it-IT" sz="2000" dirty="0"/>
              <a:t>in me si crea; </a:t>
            </a:r>
          </a:p>
          <a:p>
            <a:r>
              <a:rPr lang="it-IT" sz="2000" dirty="0"/>
              <a:t>onde membrando com’io là </a:t>
            </a:r>
            <a:r>
              <a:rPr lang="it-IT" sz="2000" dirty="0" err="1"/>
              <a:t>godea</a:t>
            </a:r>
            <a:r>
              <a:rPr lang="it-IT" sz="2000" dirty="0"/>
              <a:t>, </a:t>
            </a:r>
          </a:p>
          <a:p>
            <a:r>
              <a:rPr lang="it-IT" sz="2000" u="sng" dirty="0"/>
              <a:t>spesso mia mente poscia si rinselva</a:t>
            </a:r>
            <a:r>
              <a:rPr lang="it-IT" sz="2000" dirty="0"/>
              <a:t>. </a:t>
            </a:r>
          </a:p>
          <a:p>
            <a:endParaRPr lang="it-IT" sz="2000" dirty="0" smtClean="0"/>
          </a:p>
          <a:p>
            <a:r>
              <a:rPr lang="it-IT" sz="2000" dirty="0" smtClean="0"/>
              <a:t>Non </a:t>
            </a:r>
            <a:r>
              <a:rPr lang="it-IT" sz="2000" dirty="0"/>
              <a:t>ch’io gli uomini abborra, e che in me stesso </a:t>
            </a:r>
          </a:p>
          <a:p>
            <a:r>
              <a:rPr lang="it-IT" sz="2000" dirty="0"/>
              <a:t>mende non </a:t>
            </a:r>
            <a:r>
              <a:rPr lang="it-IT" sz="2000" dirty="0" err="1"/>
              <a:t>vegga</a:t>
            </a:r>
            <a:r>
              <a:rPr lang="it-IT" sz="2000" dirty="0"/>
              <a:t>, e più che in altri assai; </a:t>
            </a:r>
          </a:p>
          <a:p>
            <a:r>
              <a:rPr lang="it-IT" sz="2000" dirty="0"/>
              <a:t>né ch’io mi creda al buon </a:t>
            </a:r>
            <a:r>
              <a:rPr lang="it-IT" sz="2000" dirty="0" err="1"/>
              <a:t>sentier</a:t>
            </a:r>
            <a:r>
              <a:rPr lang="it-IT" sz="2000" dirty="0"/>
              <a:t> più appresso: </a:t>
            </a:r>
          </a:p>
          <a:p>
            <a:endParaRPr lang="it-IT" sz="2000" dirty="0" smtClean="0"/>
          </a:p>
          <a:p>
            <a:r>
              <a:rPr lang="it-IT" sz="2000" dirty="0" smtClean="0"/>
              <a:t>ma</a:t>
            </a:r>
            <a:r>
              <a:rPr lang="it-IT" sz="2000" dirty="0"/>
              <a:t>, non mi piacque il </a:t>
            </a:r>
            <a:r>
              <a:rPr lang="it-IT" sz="2000" dirty="0" err="1"/>
              <a:t>vil</a:t>
            </a:r>
            <a:r>
              <a:rPr lang="it-IT" sz="2000" dirty="0"/>
              <a:t> mio </a:t>
            </a:r>
            <a:r>
              <a:rPr lang="it-IT" sz="2000" dirty="0" err="1"/>
              <a:t>secol</a:t>
            </a:r>
            <a:r>
              <a:rPr lang="it-IT" sz="2000" dirty="0"/>
              <a:t> mai: </a:t>
            </a:r>
          </a:p>
          <a:p>
            <a:r>
              <a:rPr lang="it-IT" sz="2000" dirty="0"/>
              <a:t>e dal pesante </a:t>
            </a:r>
            <a:r>
              <a:rPr lang="it-IT" sz="2000" dirty="0" err="1"/>
              <a:t>regal</a:t>
            </a:r>
            <a:r>
              <a:rPr lang="it-IT" sz="2000" dirty="0"/>
              <a:t> giogo oppresso, </a:t>
            </a:r>
          </a:p>
          <a:p>
            <a:r>
              <a:rPr lang="it-IT" sz="2000" dirty="0"/>
              <a:t>sol nei deserti tacciono i miei guai.</a:t>
            </a:r>
          </a:p>
        </p:txBody>
      </p:sp>
    </p:spTree>
    <p:extLst>
      <p:ext uri="{BB962C8B-B14F-4D97-AF65-F5344CB8AC3E}">
        <p14:creationId xmlns:p14="http://schemas.microsoft.com/office/powerpoint/2010/main" val="22411746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Bollore di mente e di cuore</a:t>
            </a:r>
            <a:endParaRPr lang="it-IT" i="1" dirty="0"/>
          </a:p>
        </p:txBody>
      </p:sp>
      <p:sp>
        <p:nvSpPr>
          <p:cNvPr id="3" name="Segnaposto contenuto 2"/>
          <p:cNvSpPr>
            <a:spLocks noGrp="1"/>
          </p:cNvSpPr>
          <p:nvPr>
            <p:ph idx="1"/>
          </p:nvPr>
        </p:nvSpPr>
        <p:spPr/>
        <p:txBody>
          <a:bodyPr/>
          <a:lstStyle/>
          <a:p>
            <a:r>
              <a:rPr lang="it-IT" dirty="0" smtClean="0"/>
              <a:t>Arcadia: poesia come piacevole intrattenimento e decorazione.</a:t>
            </a:r>
          </a:p>
          <a:p>
            <a:r>
              <a:rPr lang="it-IT" dirty="0" smtClean="0"/>
              <a:t>Poetiche di matrice illuministica: poesia riconducibile all’idea del </a:t>
            </a:r>
            <a:r>
              <a:rPr lang="it-IT" dirty="0"/>
              <a:t>b</a:t>
            </a:r>
            <a:r>
              <a:rPr lang="it-IT" dirty="0" smtClean="0"/>
              <a:t>ene comune, dell’utilità sociale.</a:t>
            </a:r>
          </a:p>
          <a:p>
            <a:r>
              <a:rPr lang="it-IT" dirty="0" smtClean="0"/>
              <a:t>Preromanticismo: poesia come </a:t>
            </a:r>
            <a:r>
              <a:rPr lang="it-IT" i="1" dirty="0" smtClean="0"/>
              <a:t>sete insaziabile </a:t>
            </a:r>
            <a:r>
              <a:rPr lang="it-IT" dirty="0" smtClean="0"/>
              <a:t>e </a:t>
            </a:r>
            <a:r>
              <a:rPr lang="it-IT" i="1" dirty="0" smtClean="0"/>
              <a:t>ardentissima fiamma</a:t>
            </a:r>
          </a:p>
          <a:p>
            <a:endParaRPr lang="it-IT" dirty="0"/>
          </a:p>
        </p:txBody>
      </p:sp>
    </p:spTree>
    <p:extLst>
      <p:ext uri="{BB962C8B-B14F-4D97-AF65-F5344CB8AC3E}">
        <p14:creationId xmlns:p14="http://schemas.microsoft.com/office/powerpoint/2010/main" val="19951024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letteratura come forma d’azione</a:t>
            </a:r>
            <a:endParaRPr lang="it-IT" dirty="0"/>
          </a:p>
        </p:txBody>
      </p:sp>
      <p:sp>
        <p:nvSpPr>
          <p:cNvPr id="3" name="Segnaposto contenuto 2"/>
          <p:cNvSpPr>
            <a:spLocks noGrp="1"/>
          </p:cNvSpPr>
          <p:nvPr>
            <p:ph idx="1"/>
          </p:nvPr>
        </p:nvSpPr>
        <p:spPr/>
        <p:txBody>
          <a:bodyPr/>
          <a:lstStyle/>
          <a:p>
            <a:pPr algn="just"/>
            <a:r>
              <a:rPr lang="it-IT" dirty="0" smtClean="0"/>
              <a:t>Nata come sfogo di passione, la poesia alfieriana mira a suscitare passioni corrispondenti in chi ne fruisce, indirizzandosi al cuore del lettore per incendiarlo di amore per il Vero e risvegliare le coscienze sopite.</a:t>
            </a:r>
            <a:endParaRPr lang="it-IT" dirty="0"/>
          </a:p>
        </p:txBody>
      </p:sp>
    </p:spTree>
    <p:extLst>
      <p:ext uri="{BB962C8B-B14F-4D97-AF65-F5344CB8AC3E}">
        <p14:creationId xmlns:p14="http://schemas.microsoft.com/office/powerpoint/2010/main" val="15749425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Vita</a:t>
            </a:r>
            <a:r>
              <a:rPr lang="it-IT" dirty="0" smtClean="0"/>
              <a:t>, cap. VIII</a:t>
            </a:r>
            <a:endParaRPr lang="it-IT" dirty="0"/>
          </a:p>
        </p:txBody>
      </p:sp>
      <p:sp>
        <p:nvSpPr>
          <p:cNvPr id="3" name="Segnaposto contenuto 2"/>
          <p:cNvSpPr>
            <a:spLocks noGrp="1"/>
          </p:cNvSpPr>
          <p:nvPr>
            <p:ph idx="1"/>
          </p:nvPr>
        </p:nvSpPr>
        <p:spPr>
          <a:xfrm>
            <a:off x="571500" y="1649549"/>
            <a:ext cx="8001000" cy="5208451"/>
          </a:xfrm>
        </p:spPr>
        <p:txBody>
          <a:bodyPr>
            <a:noAutofit/>
          </a:bodyPr>
          <a:lstStyle/>
          <a:p>
            <a:pPr algn="just"/>
            <a:r>
              <a:rPr lang="it-IT" sz="1800" dirty="0" smtClean="0"/>
              <a:t>Partii </a:t>
            </a:r>
            <a:r>
              <a:rPr lang="it-IT" sz="1800" dirty="0"/>
              <a:t>per la </a:t>
            </a:r>
            <a:r>
              <a:rPr lang="it-IT" sz="1800" dirty="0" smtClean="0"/>
              <a:t>Svezia; </a:t>
            </a:r>
            <a:r>
              <a:rPr lang="it-IT" sz="1800" dirty="0"/>
              <a:t>tosto ch’ebbi oltrepassato la città di </a:t>
            </a:r>
            <a:r>
              <a:rPr lang="it-IT" sz="1800" i="1" dirty="0" err="1"/>
              <a:t>Norkoping</a:t>
            </a:r>
            <a:r>
              <a:rPr lang="it-IT" sz="1800" dirty="0"/>
              <a:t>, ritrovai di bel nuovo un </a:t>
            </a:r>
            <a:r>
              <a:rPr lang="it-IT" sz="1800" b="1" dirty="0"/>
              <a:t>ferocissimo inverno</a:t>
            </a:r>
            <a:r>
              <a:rPr lang="it-IT" sz="1800" dirty="0"/>
              <a:t>, e tante braccia di neve, e tutti i laghi rappresi, a segno che non potendo più proseguire colle ruote, fui costretto di smontare il legno e adattarlo come ivi s’usa sopra due slitte; e così arrivai a </a:t>
            </a:r>
            <a:r>
              <a:rPr lang="it-IT" sz="1800" i="1" dirty="0" err="1"/>
              <a:t>Stockolm</a:t>
            </a:r>
            <a:r>
              <a:rPr lang="it-IT" sz="1800" dirty="0"/>
              <a:t>. La novità di quello spettacolo, e </a:t>
            </a:r>
            <a:r>
              <a:rPr lang="it-IT" sz="1800" b="1" dirty="0"/>
              <a:t>la greggia maestosa natura </a:t>
            </a:r>
            <a:r>
              <a:rPr lang="it-IT" sz="1800" dirty="0"/>
              <a:t>di quelle </a:t>
            </a:r>
            <a:r>
              <a:rPr lang="it-IT" sz="1800" b="1" dirty="0"/>
              <a:t>immense selve, laghi, e dirupi, moltissimo mi trasportavano</a:t>
            </a:r>
            <a:r>
              <a:rPr lang="it-IT" sz="1800" dirty="0"/>
              <a:t>; e benché non avessi mai letto </a:t>
            </a:r>
            <a:r>
              <a:rPr lang="it-IT" sz="1800" dirty="0" smtClean="0"/>
              <a:t>l’</a:t>
            </a:r>
            <a:r>
              <a:rPr lang="it-IT" sz="1800" dirty="0" err="1" smtClean="0"/>
              <a:t>Ossian</a:t>
            </a:r>
            <a:r>
              <a:rPr lang="it-IT" sz="1800" dirty="0" smtClean="0"/>
              <a:t>, </a:t>
            </a:r>
            <a:r>
              <a:rPr lang="it-IT" sz="1800" dirty="0"/>
              <a:t>molte di quelle sue immagini mi si destavano ruvidamente scolpite, e quali le ritrovai poi descritte allorché più anni dopo le lessi studiando i ben architettati versi del celebre </a:t>
            </a:r>
            <a:r>
              <a:rPr lang="it-IT" sz="1800" dirty="0" err="1"/>
              <a:t>Cesarotti</a:t>
            </a:r>
            <a:r>
              <a:rPr lang="it-IT" sz="1800" dirty="0" smtClean="0"/>
              <a:t>.</a:t>
            </a:r>
            <a:r>
              <a:rPr lang="it-IT" sz="1800" dirty="0"/>
              <a:t> </a:t>
            </a:r>
            <a:r>
              <a:rPr lang="it-IT" sz="1800" dirty="0" smtClean="0"/>
              <a:t>[…]La </a:t>
            </a:r>
            <a:r>
              <a:rPr lang="it-IT" sz="1800" dirty="0"/>
              <a:t>Svezia locale, ed anche i suoi </a:t>
            </a:r>
            <a:r>
              <a:rPr lang="it-IT" sz="1800" dirty="0" smtClean="0"/>
              <a:t>abitatori, mi </a:t>
            </a:r>
            <a:r>
              <a:rPr lang="it-IT" sz="1800" dirty="0"/>
              <a:t>andavano molto a genio; o sia perché </a:t>
            </a:r>
            <a:r>
              <a:rPr lang="it-IT" sz="1800" b="1" dirty="0"/>
              <a:t>io mi diletto molto più degli estremi</a:t>
            </a:r>
            <a:r>
              <a:rPr lang="it-IT" sz="1800" dirty="0"/>
              <a:t>, o altro sia ch’io non saprei dire; </a:t>
            </a:r>
            <a:r>
              <a:rPr lang="it-IT" sz="1800" dirty="0" smtClean="0"/>
              <a:t>Continuai </a:t>
            </a:r>
            <a:r>
              <a:rPr lang="it-IT" sz="1800" b="1" dirty="0"/>
              <a:t>il divertimento della slitta con furore</a:t>
            </a:r>
            <a:r>
              <a:rPr lang="it-IT" sz="1800" dirty="0"/>
              <a:t>, per </a:t>
            </a:r>
            <a:r>
              <a:rPr lang="it-IT" sz="1800" b="1" dirty="0"/>
              <a:t>quelle cupe </a:t>
            </a:r>
            <a:r>
              <a:rPr lang="it-IT" sz="1800" b="1" dirty="0" err="1"/>
              <a:t>selvone</a:t>
            </a:r>
            <a:r>
              <a:rPr lang="it-IT" sz="1800" b="1" dirty="0"/>
              <a:t>, e su quei lagoni crostati</a:t>
            </a:r>
            <a:r>
              <a:rPr lang="it-IT" sz="1800" dirty="0"/>
              <a:t>, fino oltre ai venti di Aprile; ed allora in soli quattro giorni con una rapidità incredibile seguiva il </a:t>
            </a:r>
            <a:r>
              <a:rPr lang="it-IT" sz="1800" dirty="0" err="1"/>
              <a:t>dimojare</a:t>
            </a:r>
            <a:r>
              <a:rPr lang="it-IT" sz="1800" dirty="0"/>
              <a:t> d’ogni qualunque gelo, attesa la lunga permanenza del Sole su l’orizzonte, e l’efficacia dei venti marittimi; e allo sparir delle nevi accatastate forse in dieci strati l’una su l’altra, compariva la fresca verdura; spettacolo veramente bizzarro, e che mi sarebbe riuscito poetico se avessi saputo far versi.</a:t>
            </a:r>
          </a:p>
        </p:txBody>
      </p:sp>
    </p:spTree>
    <p:extLst>
      <p:ext uri="{BB962C8B-B14F-4D97-AF65-F5344CB8AC3E}">
        <p14:creationId xmlns:p14="http://schemas.microsoft.com/office/powerpoint/2010/main" val="18939738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i="1" dirty="0" smtClean="0"/>
              <a:t>Orrido arcano </a:t>
            </a:r>
            <a:r>
              <a:rPr lang="it-IT" sz="4400" dirty="0" smtClean="0"/>
              <a:t>– MIRRA (1)</a:t>
            </a:r>
            <a:endParaRPr lang="it-IT" sz="4400" i="1" dirty="0"/>
          </a:p>
        </p:txBody>
      </p:sp>
      <p:sp>
        <p:nvSpPr>
          <p:cNvPr id="3" name="Segnaposto contenuto 2"/>
          <p:cNvSpPr>
            <a:spLocks noGrp="1"/>
          </p:cNvSpPr>
          <p:nvPr>
            <p:ph idx="1"/>
          </p:nvPr>
        </p:nvSpPr>
        <p:spPr/>
        <p:txBody>
          <a:bodyPr/>
          <a:lstStyle/>
          <a:p>
            <a:pPr algn="just"/>
            <a:r>
              <a:rPr lang="it-IT" dirty="0" smtClean="0"/>
              <a:t>Nulla è così penoso come come quest’ultima lotta, in cui anche il padre, per forza inesorabile dei fatti, con crudeltà inconsapevole incalza e stringe da ogni parte la figlia, stimola e rinfocola la sua passione, la spinge alla rovina. […] </a:t>
            </a:r>
          </a:p>
          <a:p>
            <a:pPr algn="just"/>
            <a:r>
              <a:rPr lang="it-IT" dirty="0" smtClean="0"/>
              <a:t>Mirra non si rivela né tanto meno compie l’incesto (contrariamente alla figura mitologica ovidiana), negando alla propria passione di manifestarsi. L’enorme peso del conflitto resta chiuso murato dietro uno schermo di atroce silenzio.</a:t>
            </a:r>
            <a:endParaRPr lang="it-IT" dirty="0"/>
          </a:p>
        </p:txBody>
      </p:sp>
    </p:spTree>
    <p:extLst>
      <p:ext uri="{BB962C8B-B14F-4D97-AF65-F5344CB8AC3E}">
        <p14:creationId xmlns:p14="http://schemas.microsoft.com/office/powerpoint/2010/main" val="39498747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i="1" dirty="0" smtClean="0"/>
              <a:t>Vuole e disvuole </a:t>
            </a:r>
            <a:r>
              <a:rPr lang="it-IT" sz="4400" dirty="0" smtClean="0"/>
              <a:t>– MIRRA (2)</a:t>
            </a:r>
            <a:endParaRPr lang="it-IT" sz="4400" i="1" dirty="0"/>
          </a:p>
        </p:txBody>
      </p:sp>
      <p:sp>
        <p:nvSpPr>
          <p:cNvPr id="3" name="Segnaposto contenuto 2"/>
          <p:cNvSpPr>
            <a:spLocks noGrp="1"/>
          </p:cNvSpPr>
          <p:nvPr>
            <p:ph idx="1"/>
          </p:nvPr>
        </p:nvSpPr>
        <p:spPr/>
        <p:txBody>
          <a:bodyPr/>
          <a:lstStyle/>
          <a:p>
            <a:pPr algn="just"/>
            <a:r>
              <a:rPr lang="it-IT" dirty="0" smtClean="0"/>
              <a:t>Anch’ella come Saul ha in sé il proprio implacabile nemico. Mirra è disarmata contro il proprio demone.</a:t>
            </a:r>
          </a:p>
          <a:p>
            <a:pPr algn="just"/>
            <a:r>
              <a:rPr lang="it-IT" dirty="0" smtClean="0"/>
              <a:t>Gli altri personaggi – significativamente “tutti buoni” – costituiscono una sorta di “coro” in mezzo al quale Mirra è completamente sola (solo nell’ultimo atto Alfieri le concede un monologo per disgravarsi dell’orrido peso)</a:t>
            </a:r>
          </a:p>
          <a:p>
            <a:pPr algn="just"/>
            <a:r>
              <a:rPr lang="it-IT" i="1" dirty="0" smtClean="0"/>
              <a:t>Mirra</a:t>
            </a:r>
            <a:r>
              <a:rPr lang="it-IT" dirty="0" smtClean="0"/>
              <a:t> e </a:t>
            </a:r>
            <a:r>
              <a:rPr lang="it-IT" i="1" dirty="0" smtClean="0"/>
              <a:t>Saul</a:t>
            </a:r>
            <a:r>
              <a:rPr lang="it-IT" dirty="0" smtClean="0"/>
              <a:t>, tragedie sospese in una quasi assenza di azione esterna, sono sguardi sul “cuore umano”, luogo dove si agitano forze irrazionali, gli incubi più distruttivi.</a:t>
            </a:r>
            <a:endParaRPr lang="it-IT" dirty="0"/>
          </a:p>
        </p:txBody>
      </p:sp>
    </p:spTree>
    <p:extLst>
      <p:ext uri="{BB962C8B-B14F-4D97-AF65-F5344CB8AC3E}">
        <p14:creationId xmlns:p14="http://schemas.microsoft.com/office/powerpoint/2010/main" val="275542571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UGO FOSCOLO</a:t>
            </a:r>
            <a:endParaRPr lang="it-IT" dirty="0"/>
          </a:p>
        </p:txBody>
      </p:sp>
      <p:pic>
        <p:nvPicPr>
          <p:cNvPr id="4" name="Segnaposto contenuto 3" descr="Ugo-Foscolo.jpg"/>
          <p:cNvPicPr>
            <a:picLocks noGrp="1" noChangeAspect="1"/>
          </p:cNvPicPr>
          <p:nvPr>
            <p:ph idx="1"/>
          </p:nvPr>
        </p:nvPicPr>
        <p:blipFill>
          <a:blip r:embed="rId2">
            <a:extLst>
              <a:ext uri="{28A0092B-C50C-407E-A947-70E740481C1C}">
                <a14:useLocalDpi xmlns:a14="http://schemas.microsoft.com/office/drawing/2010/main" val="0"/>
              </a:ext>
            </a:extLst>
          </a:blip>
          <a:srcRect l="-46974" r="-46974"/>
          <a:stretch>
            <a:fillRect/>
          </a:stretch>
        </p:blipFill>
        <p:spPr/>
      </p:pic>
    </p:spTree>
    <p:extLst>
      <p:ext uri="{BB962C8B-B14F-4D97-AF65-F5344CB8AC3E}">
        <p14:creationId xmlns:p14="http://schemas.microsoft.com/office/powerpoint/2010/main" val="64233581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Diario di viaggio">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Diario di viaggio.thmx</Template>
  <TotalTime>156</TotalTime>
  <Words>1396</Words>
  <Application>Microsoft Macintosh PowerPoint</Application>
  <PresentationFormat>Presentazione su schermo (4:3)</PresentationFormat>
  <Paragraphs>66</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Diario di viaggio</vt:lpstr>
      <vt:lpstr>VITTORIO ALFIERI (Asti, 1749-1803)</vt:lpstr>
      <vt:lpstr>Volli, sempre fortissimamente volli</vt:lpstr>
      <vt:lpstr>Tacito orror di solitaria selva (1789)</vt:lpstr>
      <vt:lpstr>Bollore di mente e di cuore</vt:lpstr>
      <vt:lpstr>La letteratura come forma d’azione</vt:lpstr>
      <vt:lpstr>Vita, cap. VIII</vt:lpstr>
      <vt:lpstr>Orrido arcano – MIRRA (1)</vt:lpstr>
      <vt:lpstr>Vuole e disvuole – MIRRA (2)</vt:lpstr>
      <vt:lpstr>UGO FOSCOLO</vt:lpstr>
      <vt:lpstr>Zacinto 1778 – Londra 1827</vt:lpstr>
      <vt:lpstr>L’illusione napoleonica</vt:lpstr>
      <vt:lpstr>In giro per l’Italia</vt:lpstr>
      <vt:lpstr>In giro per l’Europa… poi in Italia e di nuovo in Europa</vt:lpstr>
      <vt:lpstr>Ultime lettere di Jacopo Ortis – Lettera del 15 maggio (1) </vt:lpstr>
      <vt:lpstr>Lettera del 15 maggio (2)</vt:lpstr>
      <vt:lpstr>Sentimento del “sublime”</vt:lpstr>
    </vt:vector>
  </TitlesOfParts>
  <Company>Liceo Malpighi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VITTORIO ALFIERI</dc:title>
  <dc:creator>Mara Ferroni</dc:creator>
  <cp:lastModifiedBy>Mara Ferroni</cp:lastModifiedBy>
  <cp:revision>16</cp:revision>
  <dcterms:created xsi:type="dcterms:W3CDTF">2015-03-15T13:41:00Z</dcterms:created>
  <dcterms:modified xsi:type="dcterms:W3CDTF">2015-03-16T05:25:45Z</dcterms:modified>
</cp:coreProperties>
</file>